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90941"/>
  </p:normalViewPr>
  <p:slideViewPr>
    <p:cSldViewPr>
      <p:cViewPr>
        <p:scale>
          <a:sx n="48" d="100"/>
          <a:sy n="48" d="100"/>
        </p:scale>
        <p:origin x="744" y="-688"/>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1771991" y="1502519"/>
            <a:ext cx="6674538"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Jeremy Teuton</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71059" y="9949044"/>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39504" y="12922988"/>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5693866"/>
          </a:xfrm>
          <a:prstGeom prst="rect">
            <a:avLst/>
          </a:prstGeom>
          <a:noFill/>
        </p:spPr>
        <p:txBody>
          <a:bodyPr wrap="square" rtlCol="0">
            <a:spAutoFit/>
          </a:bodyPr>
          <a:lstStyle/>
          <a:p>
            <a:r>
              <a:rPr lang="en-US" sz="2800" dirty="0"/>
              <a:t>Macromolecular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latin typeface="Courier New" panose="02070309020205020404" pitchFamily="49" charset="0"/>
                <a:cs typeface="Courier New" panose="02070309020205020404" pitchFamily="49" charset="0"/>
              </a:rPr>
              <a:t>MaxMass</a:t>
            </a:r>
            <a:r>
              <a:rPr lang="en-US" sz="2800" dirty="0"/>
              <a:t>, an algorithm for iterative reduction of the host proteome without replacement. </a:t>
            </a:r>
            <a:r>
              <a:rPr lang="en-US" sz="2800" dirty="0" err="1">
                <a:latin typeface="Courier New" panose="02070309020205020404" pitchFamily="49" charset="0"/>
                <a:cs typeface="Courier New" panose="02070309020205020404" pitchFamily="49" charset="0"/>
              </a:rPr>
              <a:t>MaxMass</a:t>
            </a:r>
            <a:r>
              <a:rPr lang="en-US" sz="2800" dirty="0"/>
              <a:t> automatically calculates which genes are essential for the current environment and iteration, and uses these essential genes as constraints on the size of the knockout region [1], while optimizing for maximum protein mass reclamation.</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916484"/>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978503"/>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228600" y="10740783"/>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354157"/>
            <a:ext cx="7405295" cy="4832092"/>
          </a:xfrm>
          <a:prstGeom prst="rect">
            <a:avLst/>
          </a:prstGeom>
          <a:noFill/>
        </p:spPr>
        <p:txBody>
          <a:bodyPr wrap="square" rtlCol="0">
            <a:spAutoFit/>
          </a:bodyPr>
          <a:lstStyle/>
          <a:p>
            <a:r>
              <a:rPr lang="en-US" sz="2800" b="1" dirty="0"/>
              <a:t>Application of </a:t>
            </a:r>
            <a:r>
              <a:rPr lang="en-US" sz="2800" b="1" dirty="0" err="1"/>
              <a:t>MaxMass</a:t>
            </a:r>
            <a:r>
              <a:rPr lang="en-US" sz="2800" b="1" dirty="0"/>
              <a:t> to wild-type E. coli W3110</a:t>
            </a:r>
          </a:p>
          <a:p>
            <a:r>
              <a:rPr lang="en-US" sz="2800" dirty="0"/>
              <a:t>We then applied </a:t>
            </a:r>
            <a:r>
              <a:rPr lang="en-US" sz="2800" dirty="0" err="1"/>
              <a:t>MaxMass</a:t>
            </a:r>
            <a:r>
              <a:rPr lang="en-US" sz="2800" dirty="0"/>
              <a:t> using the protein expression from wild-type E. coli strain W3110 [3] in order to predict which gene knockouts would result in the largest amount of protein reclamation. The results of </a:t>
            </a:r>
            <a:r>
              <a:rPr lang="en-US" sz="2800" dirty="0" err="1"/>
              <a:t>MaxMass</a:t>
            </a:r>
            <a:r>
              <a:rPr lang="en-US" sz="2800" dirty="0"/>
              <a:t> are displayed in the figures above. We predict that 27% of the total protein mass (48 </a:t>
            </a:r>
            <a:r>
              <a:rPr lang="en-US" sz="2800" dirty="0" err="1"/>
              <a:t>fg</a:t>
            </a:r>
            <a:r>
              <a:rPr lang="en-US" sz="2800" dirty="0"/>
              <a:t> protein/cell out of 180 </a:t>
            </a:r>
            <a:r>
              <a:rPr lang="en-US" sz="2800" dirty="0" err="1"/>
              <a:t>fg</a:t>
            </a:r>
            <a:r>
              <a:rPr lang="en-US" sz="2800" dirty="0"/>
              <a:t> total protein/cell) can be reclaimed after </a:t>
            </a:r>
            <a:r>
              <a:rPr lang="en-US" sz="2800"/>
              <a:t>10 knockouts.</a:t>
            </a:r>
            <a:endParaRPr lang="en-US" sz="2800" dirty="0"/>
          </a:p>
        </p:txBody>
      </p:sp>
      <p:pic>
        <p:nvPicPr>
          <p:cNvPr id="45" name="Picture 44" descr="A picture containing kite&#13;&#10;&#13;&#10;Description automatically generated">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44944" y="4007916"/>
            <a:ext cx="2519548" cy="2519548"/>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354157"/>
            <a:ext cx="8529767" cy="4401205"/>
          </a:xfrm>
          <a:prstGeom prst="rect">
            <a:avLst/>
          </a:prstGeom>
          <a:noFill/>
        </p:spPr>
        <p:txBody>
          <a:bodyPr wrap="square" rtlCol="0">
            <a:spAutoFit/>
          </a:bodyPr>
          <a:lstStyle/>
          <a:p>
            <a:r>
              <a:rPr lang="en-US" sz="2800" b="1" dirty="0"/>
              <a:t>Comparison of Proteomics Predictions with Experiment using the KHK knockout collection</a:t>
            </a:r>
          </a:p>
          <a:p>
            <a:r>
              <a:rPr lang="en-US" sz="2800" dirty="0"/>
              <a:t>To evaluate the ability of the algorithm to predict protein reclamation, we used proteomics data obtained from the KHK collection of knockouts [2]. As a baseline first step, we wished to assess how well the protein distribution of the previous step was able to predict the protein distribution of the subsequent step by assuming that the only expression that changed between steps were the genes that were knocked out. </a:t>
            </a:r>
          </a:p>
        </p:txBody>
      </p:sp>
      <p:grpSp>
        <p:nvGrpSpPr>
          <p:cNvPr id="16" name="Group 15">
            <a:extLst>
              <a:ext uri="{FF2B5EF4-FFF2-40B4-BE49-F238E27FC236}">
                <a16:creationId xmlns:a16="http://schemas.microsoft.com/office/drawing/2014/main" id="{82A8BF2F-C5FA-CE42-8A13-00971D1972CC}"/>
              </a:ext>
            </a:extLst>
          </p:cNvPr>
          <p:cNvGrpSpPr/>
          <p:nvPr/>
        </p:nvGrpSpPr>
        <p:grpSpPr>
          <a:xfrm>
            <a:off x="14591524" y="3998123"/>
            <a:ext cx="4191000" cy="4169520"/>
            <a:chOff x="10313226" y="10207907"/>
            <a:chExt cx="5608215" cy="5579472"/>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3226" y="10207907"/>
              <a:ext cx="2842724" cy="2842724"/>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41900" y="10210800"/>
              <a:ext cx="2879541" cy="287954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226" y="13050631"/>
              <a:ext cx="2736748" cy="2736748"/>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30200" y="13026529"/>
              <a:ext cx="2869374" cy="2746871"/>
            </a:xfrm>
            <a:prstGeom prst="rect">
              <a:avLst/>
            </a:prstGeom>
          </p:spPr>
        </p:pic>
        <p:sp>
          <p:nvSpPr>
            <p:cNvPr id="5" name="Rectangle 4">
              <a:extLst>
                <a:ext uri="{FF2B5EF4-FFF2-40B4-BE49-F238E27FC236}">
                  <a16:creationId xmlns:a16="http://schemas.microsoft.com/office/drawing/2014/main" id="{B834DDEE-06DD-7B47-9DAB-8A0BBD6FEB81}"/>
                </a:ext>
              </a:extLst>
            </p:cNvPr>
            <p:cNvSpPr/>
            <p:nvPr/>
          </p:nvSpPr>
          <p:spPr>
            <a:xfrm>
              <a:off x="10835078" y="11259346"/>
              <a:ext cx="1736388" cy="72138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3657769" y="11246939"/>
              <a:ext cx="1736388" cy="738664"/>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0866394" y="13956530"/>
              <a:ext cx="1736388" cy="738664"/>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3716000" y="13984073"/>
              <a:ext cx="1736388" cy="73866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gr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663257"/>
            <a:ext cx="15938351" cy="2246769"/>
          </a:xfrm>
          <a:prstGeom prst="rect">
            <a:avLst/>
          </a:prstGeom>
        </p:spPr>
        <p:txBody>
          <a:bodyPr wrap="square">
            <a:spAutoFit/>
          </a:bodyPr>
          <a:lstStyle/>
          <a:p>
            <a:pPr lvl="0" defTabSz="914400">
              <a:defRPr/>
            </a:pPr>
            <a:r>
              <a:rPr lang="en-US" sz="28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transfer this approach to other organisms such as </a:t>
            </a:r>
            <a:r>
              <a:rPr lang="en-US" sz="2800" i="1" kern="0" dirty="0">
                <a:solidFill>
                  <a:prstClr val="black"/>
                </a:solidFill>
              </a:rPr>
              <a:t>Pseudomonas </a:t>
            </a:r>
            <a:r>
              <a:rPr lang="en-US" sz="2800" i="1" kern="0" dirty="0" err="1">
                <a:solidFill>
                  <a:prstClr val="black"/>
                </a:solidFill>
              </a:rPr>
              <a:t>flourescens</a:t>
            </a:r>
            <a:r>
              <a:rPr lang="en-US" sz="2800" i="1" kern="0" dirty="0">
                <a:solidFill>
                  <a:prstClr val="black"/>
                </a:solidFill>
              </a:rPr>
              <a:t>, </a:t>
            </a:r>
            <a:r>
              <a:rPr lang="en-US" sz="2800" i="1" kern="0" dirty="0" err="1">
                <a:solidFill>
                  <a:prstClr val="black"/>
                </a:solidFill>
              </a:rPr>
              <a:t>Shewanella</a:t>
            </a:r>
            <a:r>
              <a:rPr lang="en-US" sz="2800" i="1" kern="0" dirty="0">
                <a:solidFill>
                  <a:prstClr val="black"/>
                </a:solidFill>
              </a:rPr>
              <a:t> </a:t>
            </a:r>
            <a:r>
              <a:rPr lang="en-US" sz="2800" i="1" kern="0" dirty="0" err="1">
                <a:solidFill>
                  <a:prstClr val="black"/>
                </a:solidFill>
              </a:rPr>
              <a:t>oneidensis</a:t>
            </a:r>
            <a:r>
              <a:rPr lang="en-US" sz="2800" i="1" kern="0" dirty="0">
                <a:solidFill>
                  <a:prstClr val="black"/>
                </a:solidFill>
              </a:rPr>
              <a:t> </a:t>
            </a:r>
            <a:r>
              <a:rPr lang="en-US" sz="2800" kern="0" dirty="0">
                <a:solidFill>
                  <a:prstClr val="black"/>
                </a:solidFill>
              </a:rPr>
              <a:t>MR-1 and </a:t>
            </a:r>
            <a:r>
              <a:rPr lang="en-US" sz="2800" i="1" kern="0" dirty="0">
                <a:solidFill>
                  <a:prstClr val="black"/>
                </a:solidFill>
              </a:rPr>
              <a:t>E. coli </a:t>
            </a:r>
            <a:r>
              <a:rPr lang="en-US" sz="2800" kern="0" dirty="0" err="1">
                <a:solidFill>
                  <a:prstClr val="black"/>
                </a:solidFill>
              </a:rPr>
              <a:t>Nissle</a:t>
            </a:r>
            <a:r>
              <a:rPr lang="en-US" sz="2800" kern="0" dirty="0">
                <a:solidFill>
                  <a:prstClr val="black"/>
                </a:solidFill>
              </a:rPr>
              <a:t>.</a:t>
            </a:r>
            <a:endParaRPr kumimoji="0" lang="en-US" sz="28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3218466" y="3836886"/>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1" y="3691856"/>
            <a:ext cx="3822105" cy="344493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39504" y="15876012"/>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5875015" cy="1431161"/>
          </a:xfrm>
          <a:prstGeom prst="rect">
            <a:avLst/>
          </a:prstGeom>
          <a:noFill/>
        </p:spPr>
        <p:txBody>
          <a:bodyPr wrap="square" rtlCol="0">
            <a:spAutoFit/>
          </a:bodyPr>
          <a:lstStyle/>
          <a:p>
            <a:pPr marL="457200" indent="-457200">
              <a:buFont typeface="+mj-lt"/>
              <a:buAutoNum type="arabicPeriod"/>
            </a:pPr>
            <a:r>
              <a:rPr lang="en-US" sz="1400" dirty="0"/>
              <a:t>Wang, L., &amp; </a:t>
            </a:r>
            <a:r>
              <a:rPr lang="en-US" sz="1400" dirty="0" err="1"/>
              <a:t>Maranas</a:t>
            </a:r>
            <a:r>
              <a:rPr lang="en-US" sz="1400" dirty="0"/>
              <a:t>, C. (2017). </a:t>
            </a:r>
            <a:r>
              <a:rPr lang="en-US" sz="1400" dirty="0" err="1"/>
              <a:t>MinGenome</a:t>
            </a:r>
            <a:r>
              <a:rPr lang="en-US" sz="1400" dirty="0"/>
              <a:t>: An in silico top-down approach for the synthesis of minimized genomes. </a:t>
            </a:r>
            <a:r>
              <a:rPr lang="en-US" sz="1400" i="1" dirty="0"/>
              <a:t>ACS Synthetic Biology</a:t>
            </a:r>
            <a:r>
              <a:rPr lang="en-US" sz="1400" dirty="0"/>
              <a:t>, acssynbio.7b00296. </a:t>
            </a:r>
            <a:r>
              <a:rPr lang="en-US" sz="1400" dirty="0">
                <a:hlinkClick r:id="rId14"/>
              </a:rPr>
              <a:t>https://doi.org/10.1021/acssynbio.7b00296</a:t>
            </a:r>
            <a:endParaRPr lang="en-US" sz="1400" dirty="0"/>
          </a:p>
          <a:p>
            <a:pPr marL="457200" indent="-457200">
              <a:buFont typeface="+mj-lt"/>
              <a:buAutoNum type="arabicPeriod"/>
            </a:pPr>
            <a:r>
              <a:rPr lang="en-US" sz="1400" dirty="0"/>
              <a:t>KHK Collection </a:t>
            </a:r>
            <a:r>
              <a:rPr lang="en-US" sz="1400" dirty="0">
                <a:hlinkClick r:id="rId15"/>
              </a:rPr>
              <a:t>https://shigen.nig.ac.jp/ecoli/strain/</a:t>
            </a:r>
            <a:endParaRPr lang="en-US" sz="1400" dirty="0"/>
          </a:p>
          <a:p>
            <a:pPr marL="457200" indent="-457200">
              <a:buFont typeface="+mj-lt"/>
              <a:buAutoNum type="arabicPeriod"/>
            </a:pPr>
            <a:r>
              <a:rPr lang="en-US" sz="1400" dirty="0"/>
              <a:t>Schmidt, A., </a:t>
            </a:r>
            <a:r>
              <a:rPr lang="en-US" sz="1400" dirty="0" err="1"/>
              <a:t>Kochanowski</a:t>
            </a:r>
            <a:r>
              <a:rPr lang="en-US" sz="1400" dirty="0"/>
              <a:t>, K., </a:t>
            </a:r>
            <a:r>
              <a:rPr lang="en-US" sz="1400" dirty="0" err="1"/>
              <a:t>Vedelaar</a:t>
            </a:r>
            <a:r>
              <a:rPr lang="en-US" sz="1400" dirty="0"/>
              <a:t>, S., </a:t>
            </a:r>
            <a:r>
              <a:rPr lang="en-US" sz="1400" dirty="0" err="1"/>
              <a:t>Ahrné</a:t>
            </a:r>
            <a:r>
              <a:rPr lang="en-US" sz="1400" dirty="0"/>
              <a:t>, E., </a:t>
            </a:r>
            <a:r>
              <a:rPr lang="en-US" sz="1400" dirty="0" err="1"/>
              <a:t>Volkmer</a:t>
            </a:r>
            <a:r>
              <a:rPr lang="en-US" sz="1400" dirty="0"/>
              <a:t>, B., </a:t>
            </a:r>
            <a:r>
              <a:rPr lang="en-US" sz="1400" dirty="0" err="1"/>
              <a:t>Callipo</a:t>
            </a:r>
            <a:r>
              <a:rPr lang="en-US" sz="1400" dirty="0"/>
              <a:t>, L., … Heinemann, M. (2016). The quantitative and condition-dependent Escherichia coli proteome. </a:t>
            </a:r>
            <a:r>
              <a:rPr lang="en-US" sz="1400" i="1" dirty="0"/>
              <a:t>Nature Biotechnology</a:t>
            </a:r>
            <a:r>
              <a:rPr lang="en-US" sz="1400" dirty="0"/>
              <a:t>, </a:t>
            </a:r>
            <a:r>
              <a:rPr lang="en-US" sz="1400" i="1" dirty="0"/>
              <a:t>34</a:t>
            </a:r>
            <a:r>
              <a:rPr lang="en-US" sz="1400" dirty="0"/>
              <a:t>(1), 104–110. </a:t>
            </a:r>
            <a:r>
              <a:rPr lang="en-US" sz="1400" dirty="0">
                <a:hlinkClick r:id="rId16"/>
              </a:rPr>
              <a:t>https://doi.org/10.1038/nbt.3418</a:t>
            </a:r>
            <a:endParaRPr lang="en-US" sz="1400"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178</TotalTime>
  <Words>712</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47</cp:revision>
  <dcterms:created xsi:type="dcterms:W3CDTF">2012-11-30T02:20:55Z</dcterms:created>
  <dcterms:modified xsi:type="dcterms:W3CDTF">2019-01-15T07:54:29Z</dcterms:modified>
</cp:coreProperties>
</file>